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Lato" panose="020B0604020202020204" charset="0"/>
      <p:regular r:id="rId18"/>
      <p:bold r:id="rId19"/>
      <p:italic r:id="rId20"/>
      <p:boldItalic r:id="rId21"/>
    </p:embeddedFont>
    <p:embeddedFont>
      <p:font typeface="Raleway" panose="020B060402020202020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72" autoAdjust="0"/>
  </p:normalViewPr>
  <p:slideViewPr>
    <p:cSldViewPr snapToGrid="0">
      <p:cViewPr varScale="1">
        <p:scale>
          <a:sx n="104" d="100"/>
          <a:sy n="104" d="100"/>
        </p:scale>
        <p:origin x="126" y="5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62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1808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d2c54910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d2c54910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d2c54910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d2c54910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d2c54910b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4d2c54910b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d2c54910b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d2c54910b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d2962c34a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4d2962c34a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d2bfd4a0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d2bfd4a0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d2bfd4a06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d2bfd4a06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d2962c3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d2962c3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d2962c34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d2962c34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d2962c34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d2962c34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d2bfd4a06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d2bfd4a06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d2bfd4a06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d2bfd4a06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d2c5491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d2c54910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semantica.in/blog/chto-takoe-adaptivnost-sajta.html" TargetMode="External"/><Relationship Id="rId3" Type="http://schemas.openxmlformats.org/officeDocument/2006/relationships/image" Target="../media/image20.jpg"/><Relationship Id="rId7" Type="http://schemas.openxmlformats.org/officeDocument/2006/relationships/hyperlink" Target="https://webformyself.com/vybiraem-vernyj-shrift-prakticheskoe-rukovodstvo-po-tipografskoj-razmetke-v-seti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tilda.education/courses/web-design/color/" TargetMode="External"/><Relationship Id="rId5" Type="http://schemas.openxmlformats.org/officeDocument/2006/relationships/hyperlink" Target="https://webformyself.com/chto-takoe-veb-dizajn-i-s-chem-ego-edyat/" TargetMode="External"/><Relationship Id="rId4" Type="http://schemas.openxmlformats.org/officeDocument/2006/relationships/hyperlink" Target="https://wp-kama.ru/article/veb-dizayn-i-ego-znachenie-v-prodvizhenii-i-raskrutke-sayt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dirty="0" smtClean="0"/>
              <a:t>Немного о Web-дизайне</a:t>
            </a:r>
            <a:endParaRPr sz="4800" dirty="0"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729627" y="3172899"/>
            <a:ext cx="7688100" cy="14729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/>
              <a:t>Выполнил Попов </a:t>
            </a:r>
            <a:r>
              <a:rPr lang="ru" dirty="0"/>
              <a:t>Павел </a:t>
            </a:r>
            <a:endParaRPr lang="ru" dirty="0" smtClean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</a:t>
            </a:r>
            <a:r>
              <a:rPr lang="ru" dirty="0" smtClean="0"/>
              <a:t>тудент 3 курса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/>
              <a:t>ГБПОУ ВО СПО «БТПИТ»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 smtClean="0"/>
          </a:p>
          <a:p>
            <a:pPr marL="0" indent="0" algn="ctr"/>
            <a:r>
              <a:rPr lang="ru" dirty="0" smtClean="0"/>
              <a:t>г.Борисоглебск, 2019</a:t>
            </a:r>
            <a:endParaRPr lang="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  <a14:imgEffect>
                      <a14:brightnessContrast bright="15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515"/>
            <a:ext cx="9144000" cy="4822533"/>
          </a:xfrm>
          <a:prstGeom prst="rect">
            <a:avLst/>
          </a:prstGeom>
        </p:spPr>
      </p:pic>
      <p:sp>
        <p:nvSpPr>
          <p:cNvPr id="151" name="Google Shape;151;p22"/>
          <p:cNvSpPr txBox="1">
            <a:spLocks noGrp="1"/>
          </p:cNvSpPr>
          <p:nvPr>
            <p:ph type="title"/>
          </p:nvPr>
        </p:nvSpPr>
        <p:spPr>
          <a:xfrm>
            <a:off x="729450" y="48851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/>
              <a:t>Подбор цветов</a:t>
            </a: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93" y="1911356"/>
            <a:ext cx="4216213" cy="2078752"/>
          </a:xfrm>
          <a:prstGeom prst="rect">
            <a:avLst/>
          </a:prstGeom>
        </p:spPr>
      </p:pic>
      <p:sp>
        <p:nvSpPr>
          <p:cNvPr id="152" name="Google Shape;152;p22"/>
          <p:cNvSpPr txBox="1">
            <a:spLocks noGrp="1"/>
          </p:cNvSpPr>
          <p:nvPr>
            <p:ph type="body" idx="1"/>
          </p:nvPr>
        </p:nvSpPr>
        <p:spPr>
          <a:xfrm>
            <a:off x="729299" y="1911355"/>
            <a:ext cx="3842700" cy="207875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400" dirty="0" smtClean="0"/>
              <a:t>Цвет имеет экстроординарную способность влиять на настроение, эмоции и восприятие. Кроме того, он содержит культурные и персональные значения, на уровне сознания и бессознательного. Поэтому законы цвета очень пластичны. В большинстве случаев придерживаются цветовых схем, но бывают и отклонения.</a:t>
            </a:r>
            <a:endParaRPr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2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2000"/>
                    </a14:imgEffect>
                    <a14:imgEffect>
                      <a14:brightnessContrast bright="15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1932"/>
            <a:ext cx="9144000" cy="4654296"/>
          </a:xfrm>
          <a:prstGeom prst="rect">
            <a:avLst/>
          </a:prstGeom>
        </p:spPr>
      </p:pic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729450" y="491932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/>
              <a:t>Подбор шрифтов</a:t>
            </a:r>
            <a:endParaRPr dirty="0"/>
          </a:p>
        </p:txBody>
      </p:sp>
      <p:sp>
        <p:nvSpPr>
          <p:cNvPr id="159" name="Google Shape;159;p23"/>
          <p:cNvSpPr txBox="1">
            <a:spLocks noGrp="1"/>
          </p:cNvSpPr>
          <p:nvPr>
            <p:ph type="body" idx="1"/>
          </p:nvPr>
        </p:nvSpPr>
        <p:spPr>
          <a:xfrm>
            <a:off x="729450" y="1652990"/>
            <a:ext cx="3842700" cy="278122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ru-RU" sz="1400" dirty="0"/>
              <a:t>Не существует формулы выбора верных шрифтов вашего вебсайта. Часто лучший способ решить, на каком остановиться – это попробовать каждый, который, как вы считаете, должен работать, а затем сравнить их. Выбор шрифтов на самом деле инстинктивен, но важно помнить, что 90% времени пользователь не будет раздумывать, что же за шрифт был тут применен, так что если он читаем – значит, достаточно хорош.</a:t>
            </a:r>
            <a:endParaRPr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096" y="1652990"/>
            <a:ext cx="4449958" cy="2781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  <p:bldP spid="159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15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406"/>
            <a:ext cx="9143999" cy="46640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450" y="479406"/>
            <a:ext cx="7688700" cy="535200"/>
          </a:xfrm>
        </p:spPr>
        <p:txBody>
          <a:bodyPr/>
          <a:lstStyle/>
          <a:p>
            <a:r>
              <a:rPr lang="ru-RU" dirty="0" smtClean="0"/>
              <a:t>Адаптивность сайта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450" y="1715621"/>
            <a:ext cx="3930232" cy="2261100"/>
          </a:xfrm>
        </p:spPr>
        <p:txBody>
          <a:bodyPr/>
          <a:lstStyle/>
          <a:p>
            <a:pPr marL="146050" indent="0">
              <a:buNone/>
            </a:pPr>
            <a:r>
              <a:rPr lang="ru-RU" sz="1400" dirty="0"/>
              <a:t>Целью адаптивного веб-дизайна является универсальность отображения содержимого веб-сайта для различных устройств. Для того, чтобы веб-сайт был удобно просматриваемым с устройств форматов и с экранами различных разрешений, по технологии адаптивного веб-дизайна не нужно создавать отдельные версии веб-сайта для отдельных видов устройств. Один сайт может работать на смартфоне, планшете, ноутбуке и телевизоре с выходом в интернет, то есть на всем спектре </a:t>
            </a:r>
            <a:r>
              <a:rPr lang="ru-RU" sz="1400" dirty="0" smtClean="0"/>
              <a:t>устройств.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82" y="1715621"/>
            <a:ext cx="4179459" cy="2786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785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5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91440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 txBox="1">
            <a:spLocks noGrp="1"/>
          </p:cNvSpPr>
          <p:nvPr>
            <p:ph type="title"/>
          </p:nvPr>
        </p:nvSpPr>
        <p:spPr>
          <a:xfrm>
            <a:off x="729450" y="467925"/>
            <a:ext cx="81072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/>
              <a:t>Можно ли быстро научиться веб-дизайну и заработать на нем?</a:t>
            </a:r>
            <a:endParaRPr sz="2000" dirty="0"/>
          </a:p>
        </p:txBody>
      </p:sp>
      <p:sp>
        <p:nvSpPr>
          <p:cNvPr id="174" name="Google Shape;174;p25"/>
          <p:cNvSpPr txBox="1">
            <a:spLocks noGrp="1"/>
          </p:cNvSpPr>
          <p:nvPr>
            <p:ph type="body" idx="1"/>
          </p:nvPr>
        </p:nvSpPr>
        <p:spPr>
          <a:xfrm>
            <a:off x="729450" y="1678042"/>
            <a:ext cx="38424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400" dirty="0"/>
              <a:t>Зачастую, узнав и </a:t>
            </a:r>
            <a:r>
              <a:rPr lang="ru" sz="1400" dirty="0" smtClean="0"/>
              <a:t>соизмерив </a:t>
            </a:r>
            <a:r>
              <a:rPr lang="ru" sz="1400" dirty="0"/>
              <a:t>заработок веб-дизайнера с количеством затраченного времени на его получение, от собеседника исходит ненавязчивый вопрос о том, можно ли этому научиться, или же дар был послан с небес? Было множество случаев, когда люди приходили в эту профессию в 30–40 лет и при этом спустя какое-то время становились довольно успешными специалистами. Так что учиться никогда не поздно.</a:t>
            </a:r>
            <a:endParaRPr sz="1400" dirty="0"/>
          </a:p>
        </p:txBody>
      </p:sp>
      <p:pic>
        <p:nvPicPr>
          <p:cNvPr id="175" name="Google Shape;17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267" y="1608399"/>
            <a:ext cx="4267351" cy="2400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406"/>
            <a:ext cx="9143999" cy="4664094"/>
          </a:xfrm>
          <a:prstGeom prst="rect">
            <a:avLst/>
          </a:prstGeom>
        </p:spPr>
      </p:pic>
      <p:sp>
        <p:nvSpPr>
          <p:cNvPr id="181" name="Google Shape;181;p26"/>
          <p:cNvSpPr txBox="1">
            <a:spLocks noGrp="1"/>
          </p:cNvSpPr>
          <p:nvPr>
            <p:ph type="body" idx="1"/>
          </p:nvPr>
        </p:nvSpPr>
        <p:spPr>
          <a:xfrm>
            <a:off x="729450" y="1305233"/>
            <a:ext cx="7748381" cy="15859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 smtClean="0">
                <a:solidFill>
                  <a:schemeClr val="bg1">
                    <a:lumMod val="50000"/>
                  </a:schemeClr>
                </a:solidFill>
              </a:rPr>
              <a:t>Х</a:t>
            </a:r>
            <a:r>
              <a:rPr lang="ru" sz="2200" dirty="0" smtClean="0">
                <a:solidFill>
                  <a:schemeClr val="bg1">
                    <a:lumMod val="50000"/>
                  </a:schemeClr>
                </a:solidFill>
              </a:rPr>
              <a:t>отелось </a:t>
            </a:r>
            <a:r>
              <a:rPr lang="ru" sz="2200" dirty="0">
                <a:solidFill>
                  <a:schemeClr val="bg1">
                    <a:lumMod val="50000"/>
                  </a:schemeClr>
                </a:solidFill>
              </a:rPr>
              <a:t>бы сказать о том, что Web - дизайн преподают далеко не во всех учебных заведениях. </a:t>
            </a:r>
            <a:endParaRPr lang="ru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dirty="0" smtClean="0">
                <a:solidFill>
                  <a:schemeClr val="bg1">
                    <a:lumMod val="50000"/>
                  </a:schemeClr>
                </a:solidFill>
              </a:rPr>
              <a:t>Хотя </a:t>
            </a:r>
            <a:r>
              <a:rPr lang="ru" sz="2200" dirty="0">
                <a:solidFill>
                  <a:schemeClr val="bg1">
                    <a:lumMod val="50000"/>
                  </a:schemeClr>
                </a:solidFill>
              </a:rPr>
              <a:t>Web - дизайн является очень важным этапом в создании </a:t>
            </a:r>
            <a:r>
              <a:rPr lang="ru" sz="2200" dirty="0" smtClean="0">
                <a:solidFill>
                  <a:schemeClr val="bg1">
                    <a:lumMod val="50000"/>
                  </a:schemeClr>
                </a:solidFill>
              </a:rPr>
              <a:t>сайта.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dirty="0" smtClean="0">
                <a:solidFill>
                  <a:schemeClr val="bg1">
                    <a:lumMod val="50000"/>
                  </a:schemeClr>
                </a:solidFill>
              </a:rPr>
              <a:t>Без </a:t>
            </a:r>
            <a:r>
              <a:rPr lang="ru" sz="2200" dirty="0">
                <a:solidFill>
                  <a:schemeClr val="bg1">
                    <a:lumMod val="50000"/>
                  </a:schemeClr>
                </a:solidFill>
              </a:rPr>
              <a:t>дизайна сайт станет непривлекательным и на него попросту никто не захочет возвращаться.</a:t>
            </a:r>
            <a:endParaRPr sz="2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7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0" y="0"/>
            <a:ext cx="91440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Источники</a:t>
            </a:r>
            <a:endParaRPr dirty="0"/>
          </a:p>
        </p:txBody>
      </p:sp>
      <p:sp>
        <p:nvSpPr>
          <p:cNvPr id="188" name="Google Shape;188;p2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Lato"/>
              <a:buAutoNum type="arabicPeriod"/>
            </a:pPr>
            <a:r>
              <a:rPr lang="ru" u="sng" dirty="0">
                <a:solidFill>
                  <a:schemeClr val="hlink"/>
                </a:solidFill>
                <a:hlinkClick r:id="rId4"/>
              </a:rPr>
              <a:t>https://</a:t>
            </a:r>
            <a:r>
              <a:rPr lang="ru" u="sng" dirty="0" smtClean="0">
                <a:solidFill>
                  <a:schemeClr val="hlink"/>
                </a:solidFill>
                <a:hlinkClick r:id="rId4"/>
              </a:rPr>
              <a:t>wp-kama.ru/article/veb-dizayn-i-ego-znachenie-v-prodvizhenii-i-raskrutke-sayta</a:t>
            </a:r>
            <a:r>
              <a:rPr lang="ru" u="sng" dirty="0" smtClean="0">
                <a:solidFill>
                  <a:schemeClr val="hlink"/>
                </a:solidFill>
              </a:rPr>
              <a:t>  </a:t>
            </a:r>
            <a:r>
              <a:rPr lang="ru" dirty="0" smtClean="0">
                <a:solidFill>
                  <a:schemeClr val="hlink"/>
                </a:solidFill>
              </a:rPr>
              <a:t> </a:t>
            </a:r>
            <a:r>
              <a:rPr lang="ru" dirty="0" smtClean="0">
                <a:solidFill>
                  <a:schemeClr val="bg1">
                    <a:lumMod val="50000"/>
                  </a:schemeClr>
                </a:solidFill>
              </a:rPr>
              <a:t>- </a:t>
            </a:r>
            <a:r>
              <a:rPr lang="ru-RU" dirty="0"/>
              <a:t>Веб-дизайн и его значение в продвижении и раскрутке </a:t>
            </a:r>
            <a:r>
              <a:rPr lang="ru-RU" dirty="0" smtClean="0"/>
              <a:t>сайта</a:t>
            </a:r>
            <a:endParaRPr dirty="0"/>
          </a:p>
          <a:p>
            <a:pPr lvl="0">
              <a:buAutoNum type="arabicPeriod"/>
            </a:pPr>
            <a:r>
              <a:rPr lang="ru" u="sng" dirty="0">
                <a:solidFill>
                  <a:schemeClr val="hlink"/>
                </a:solidFill>
                <a:hlinkClick r:id="rId5"/>
              </a:rPr>
              <a:t>https://webformyself.com/chto-takoe-veb-dizajn-i-s-chem-ego-edyat</a:t>
            </a:r>
            <a:r>
              <a:rPr lang="ru" u="sng" dirty="0" smtClean="0">
                <a:solidFill>
                  <a:schemeClr val="hlink"/>
                </a:solidFill>
                <a:hlinkClick r:id="rId5"/>
              </a:rPr>
              <a:t>/</a:t>
            </a:r>
            <a:r>
              <a:rPr lang="ru" u="sng" dirty="0" smtClean="0">
                <a:solidFill>
                  <a:schemeClr val="hlink"/>
                </a:solidFill>
              </a:rPr>
              <a:t>  </a:t>
            </a:r>
            <a:r>
              <a:rPr lang="ru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Что такое веб-дизайн и с чем его едят?</a:t>
            </a:r>
            <a:endParaRPr lang="ru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Lato"/>
              <a:buAutoNum type="arabicPeriod"/>
            </a:pPr>
            <a:r>
              <a:rPr lang="en-US" u="sng" dirty="0" smtClean="0">
                <a:solidFill>
                  <a:srgbClr val="002060"/>
                </a:solidFill>
                <a:hlinkClick r:id="rId6"/>
              </a:rPr>
              <a:t>http</a:t>
            </a:r>
            <a:r>
              <a:rPr lang="en-US" u="sng" dirty="0">
                <a:solidFill>
                  <a:srgbClr val="002060"/>
                </a:solidFill>
                <a:hlinkClick r:id="rId6"/>
              </a:rPr>
              <a:t>://tilda.education/courses/web-design/color</a:t>
            </a:r>
            <a:r>
              <a:rPr lang="en-US" u="sng" dirty="0" smtClean="0">
                <a:solidFill>
                  <a:srgbClr val="002060"/>
                </a:solidFill>
                <a:hlinkClick r:id="rId6"/>
              </a:rPr>
              <a:t>/</a:t>
            </a:r>
            <a:r>
              <a:rPr lang="ru-RU" u="sng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- Цвет в веб-дизайне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Lato"/>
              <a:buAutoNum type="arabicPeriod"/>
            </a:pPr>
            <a:r>
              <a:rPr lang="en-US" dirty="0" smtClean="0">
                <a:hlinkClick r:id="rId7"/>
              </a:rPr>
              <a:t>https://webformyself.com/vybiraem-vernyj-shrift-prakticheskoe-rukovodstvo-po-tipografskoj-razmetke-v-seti/</a:t>
            </a:r>
            <a:r>
              <a:rPr lang="ru-RU" dirty="0" smtClean="0"/>
              <a:t> 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ru-RU" dirty="0"/>
              <a:t>Практическое руководство по выбору шрифта для </a:t>
            </a:r>
            <a:r>
              <a:rPr lang="ru-RU" dirty="0" smtClean="0"/>
              <a:t>сайта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Lato"/>
              <a:buAutoNum type="arabicPeriod"/>
            </a:pPr>
            <a:r>
              <a:rPr lang="en-US" dirty="0" smtClean="0">
                <a:hlinkClick r:id="rId8"/>
              </a:rPr>
              <a:t>https://semantica.in/blog/chto-takoe-adaptivnost-sajta.html</a:t>
            </a:r>
            <a:r>
              <a:rPr lang="ru-RU" dirty="0" smtClean="0"/>
              <a:t>  -</a:t>
            </a:r>
            <a:r>
              <a:rPr lang="ru-RU" dirty="0"/>
              <a:t>Что такое адаптивность сайта</a:t>
            </a:r>
          </a:p>
          <a:p>
            <a:pPr lvl="0">
              <a:buAutoNum type="arabicPeriod"/>
            </a:pPr>
            <a:endParaRPr lang="en-US" dirty="0" smtClean="0"/>
          </a:p>
          <a:p>
            <a:pPr lvl="0">
              <a:buAutoNum type="arabicPeriod"/>
            </a:pPr>
            <a:endParaRPr lang="ru-RU" dirty="0" smtClean="0"/>
          </a:p>
          <a:p>
            <a:pPr lvl="0">
              <a:buAutoNum type="arabicPeriod"/>
            </a:pPr>
            <a:endParaRPr lang="ru-RU" dirty="0" smtClean="0"/>
          </a:p>
          <a:p>
            <a:pPr lvl="0">
              <a:buAutoNum type="arabicPeriod"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4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729450" y="504238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Что же такое Web-дизайн?</a:t>
            </a:r>
            <a:endParaRPr dirty="0"/>
          </a:p>
        </p:txBody>
      </p:sp>
      <p:sp>
        <p:nvSpPr>
          <p:cNvPr id="95" name="Google Shape;95;p14"/>
          <p:cNvSpPr txBox="1">
            <a:spLocks noGrp="1"/>
          </p:cNvSpPr>
          <p:nvPr>
            <p:ph type="body" idx="1"/>
          </p:nvPr>
        </p:nvSpPr>
        <p:spPr>
          <a:xfrm>
            <a:off x="729450" y="1679687"/>
            <a:ext cx="3842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/>
              <a:t>Web-дизайн — это процесс производства сайтов, который состоит из технической разработки, создания удобной структуры веб-страницы, графического оформления и передачи информации в сеть.</a:t>
            </a:r>
            <a:endParaRPr sz="1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400" dirty="0"/>
              <a:t>К основным принципам этого направления можно отнести баланс основных элементов на картинке, их органичность, ритм, фокусировку внимания, общий контраст и пропорциональность.</a:t>
            </a:r>
            <a:endParaRPr sz="1400" dirty="0"/>
          </a:p>
        </p:txBody>
      </p:sp>
      <p:pic>
        <p:nvPicPr>
          <p:cNvPr id="96" name="Google Shape;9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550" y="1812286"/>
            <a:ext cx="4267049" cy="2400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eb-kovalev.ru/sites/default/files/styles/803xheight/public/application-1756269_1280.png?itok=aveuT4-v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239"/>
            <a:ext cx="9144000" cy="466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240145" y="1602076"/>
            <a:ext cx="8663709" cy="17549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chemeClr val="bg1"/>
                </a:solidFill>
              </a:rPr>
              <a:t>Стоимость веб-сайта составляет от 500 до 5000 долларов. Если вы удивлены этому, то попробуйте представить, сколько работы должен выполнить веб-дизайнер.</a:t>
            </a:r>
            <a:endParaRPr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6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480525"/>
            <a:ext cx="9144000" cy="466297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727650" y="480957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Роль веб-дизайна</a:t>
            </a:r>
            <a:endParaRPr dirty="0"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1"/>
          </p:nvPr>
        </p:nvSpPr>
        <p:spPr>
          <a:xfrm>
            <a:off x="4673252" y="1681462"/>
            <a:ext cx="38424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400" dirty="0"/>
              <a:t>Веб-дизайн отвечает за множество факторов, которые прямо влияют на количество посетителей и поисковые позиции сайта. Даже то, будут ли совершаться переходы по рекламным ссылкам и осуществляться покупки, во многом зависит именно от правильности разработки дизайна.</a:t>
            </a:r>
            <a:endParaRPr sz="1400" dirty="0"/>
          </a:p>
        </p:txBody>
      </p:sp>
      <p:pic>
        <p:nvPicPr>
          <p:cNvPr id="109" name="Google Shape;1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00" y="1681462"/>
            <a:ext cx="3734400" cy="2061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7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480525"/>
            <a:ext cx="9144000" cy="466297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729300" y="4805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dirty="0" smtClean="0"/>
              <a:t>Задачи веб-дизайна</a:t>
            </a:r>
            <a:endParaRPr dirty="0"/>
          </a:p>
        </p:txBody>
      </p:sp>
      <p:sp>
        <p:nvSpPr>
          <p:cNvPr id="116" name="Google Shape;116;p17"/>
          <p:cNvSpPr txBox="1">
            <a:spLocks noGrp="1"/>
          </p:cNvSpPr>
          <p:nvPr>
            <p:ph type="body" idx="1"/>
          </p:nvPr>
        </p:nvSpPr>
        <p:spPr>
          <a:xfrm>
            <a:off x="4572000" y="1681463"/>
            <a:ext cx="38460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400" dirty="0"/>
              <a:t>Чтение текстов на экране несколько затруднительно, поэтому необходимо сопровождать информацию уточняющими изображениями. Использовать глубокое форматирование подзаголовками и списками. Использовать выделение отрывков текста жирным шрифтом и курсивом. Людям легче ориентироваться в хорошо оформленном веб-тексте, им будет приятно возвращаться на такой сайт.</a:t>
            </a:r>
            <a:endParaRPr sz="1400" dirty="0"/>
          </a:p>
        </p:txBody>
      </p:sp>
      <p:pic>
        <p:nvPicPr>
          <p:cNvPr id="117" name="Google Shape;1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088" y="1868667"/>
            <a:ext cx="4127438" cy="2321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727800" y="598214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/>
              <a:t>Примеры сайтов с продуманным дизайном</a:t>
            </a:r>
            <a:endParaRPr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39" t="9698" r="1047" b="7755"/>
          <a:stretch/>
        </p:blipFill>
        <p:spPr>
          <a:xfrm>
            <a:off x="1930400" y="1296233"/>
            <a:ext cx="5283200" cy="355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44" y="1296233"/>
            <a:ext cx="4442511" cy="3554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515"/>
            <a:ext cx="9144000" cy="4654985"/>
          </a:xfrm>
          <a:prstGeom prst="rect">
            <a:avLst/>
          </a:prstGeom>
        </p:spPr>
      </p:pic>
      <p:sp>
        <p:nvSpPr>
          <p:cNvPr id="130" name="Google Shape;130;p19"/>
          <p:cNvSpPr txBox="1">
            <a:spLocks noGrp="1"/>
          </p:cNvSpPr>
          <p:nvPr>
            <p:ph type="title"/>
          </p:nvPr>
        </p:nvSpPr>
        <p:spPr>
          <a:xfrm>
            <a:off x="727650" y="48851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Этапы веб-дизайна</a:t>
            </a:r>
            <a:endParaRPr dirty="0"/>
          </a:p>
        </p:txBody>
      </p:sp>
      <p:sp>
        <p:nvSpPr>
          <p:cNvPr id="131" name="Google Shape;131;p19"/>
          <p:cNvSpPr txBox="1">
            <a:spLocks noGrp="1"/>
          </p:cNvSpPr>
          <p:nvPr>
            <p:ph type="body" idx="1"/>
          </p:nvPr>
        </p:nvSpPr>
        <p:spPr>
          <a:xfrm>
            <a:off x="727650" y="1685457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/>
              <a:t>1. Техническое задание.</a:t>
            </a: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000" dirty="0"/>
              <a:t>2. </a:t>
            </a:r>
            <a:r>
              <a:rPr lang="en-US" sz="2000" dirty="0" smtClean="0"/>
              <a:t>Mockup </a:t>
            </a:r>
            <a:r>
              <a:rPr lang="ru-RU" sz="2000" dirty="0" smtClean="0"/>
              <a:t>сайта.</a:t>
            </a: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000" dirty="0"/>
              <a:t>3. </a:t>
            </a:r>
            <a:r>
              <a:rPr lang="ru" sz="2000" dirty="0" smtClean="0"/>
              <a:t>Подбор цветов.</a:t>
            </a: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000" dirty="0"/>
              <a:t>4. </a:t>
            </a:r>
            <a:r>
              <a:rPr lang="ru" sz="2000" dirty="0" smtClean="0"/>
              <a:t>Подбор шрифтов.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515"/>
            <a:ext cx="9144000" cy="4654985"/>
          </a:xfrm>
          <a:prstGeom prst="rect">
            <a:avLst/>
          </a:prstGeom>
        </p:spPr>
      </p:pic>
      <p:sp>
        <p:nvSpPr>
          <p:cNvPr id="137" name="Google Shape;137;p20"/>
          <p:cNvSpPr txBox="1">
            <a:spLocks noGrp="1"/>
          </p:cNvSpPr>
          <p:nvPr>
            <p:ph type="title"/>
          </p:nvPr>
        </p:nvSpPr>
        <p:spPr>
          <a:xfrm>
            <a:off x="729450" y="48851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Техническое задание</a:t>
            </a:r>
            <a:endParaRPr dirty="0"/>
          </a:p>
        </p:txBody>
      </p:sp>
      <p:sp>
        <p:nvSpPr>
          <p:cNvPr id="138" name="Google Shape;138;p20"/>
          <p:cNvSpPr txBox="1">
            <a:spLocks noGrp="1"/>
          </p:cNvSpPr>
          <p:nvPr>
            <p:ph type="body" idx="1"/>
          </p:nvPr>
        </p:nvSpPr>
        <p:spPr>
          <a:xfrm>
            <a:off x="729450" y="1685457"/>
            <a:ext cx="38424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400" dirty="0"/>
              <a:t>Первым делом необходимо понять цель создания веб-сайта, разобраться в том, какой функционал, структуру и внешний вид он должен иметь. В техническом задании подробно продумывается каждый из перечисленных выше моментов, после чего проект согласовывается с заказчиком. После его подтверждения этап можно считать завершенным.</a:t>
            </a:r>
            <a:endParaRPr sz="1400" dirty="0"/>
          </a:p>
        </p:txBody>
      </p:sp>
      <p:pic>
        <p:nvPicPr>
          <p:cNvPr id="139" name="Google Shape;13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250" y="1750060"/>
            <a:ext cx="4267350" cy="2667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486"/>
            <a:ext cx="9143999" cy="4639040"/>
          </a:xfrm>
          <a:prstGeom prst="rect">
            <a:avLst/>
          </a:prstGeom>
        </p:spPr>
      </p:pic>
      <p:sp>
        <p:nvSpPr>
          <p:cNvPr id="144" name="Google Shape;144;p21"/>
          <p:cNvSpPr txBox="1">
            <a:spLocks noGrp="1"/>
          </p:cNvSpPr>
          <p:nvPr>
            <p:ph type="title"/>
          </p:nvPr>
        </p:nvSpPr>
        <p:spPr>
          <a:xfrm>
            <a:off x="729450" y="50446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Mockup </a:t>
            </a:r>
            <a:r>
              <a:rPr lang="ru-RU" dirty="0" smtClean="0"/>
              <a:t>сайта</a:t>
            </a:r>
            <a:endParaRPr dirty="0"/>
          </a:p>
        </p:txBody>
      </p:sp>
      <p:sp>
        <p:nvSpPr>
          <p:cNvPr id="145" name="Google Shape;145;p21"/>
          <p:cNvSpPr txBox="1">
            <a:spLocks noGrp="1"/>
          </p:cNvSpPr>
          <p:nvPr>
            <p:ph type="body" idx="1"/>
          </p:nvPr>
        </p:nvSpPr>
        <p:spPr>
          <a:xfrm>
            <a:off x="729450" y="1685457"/>
            <a:ext cx="38424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ru-RU" sz="1400" dirty="0"/>
              <a:t>"</a:t>
            </a:r>
            <a:r>
              <a:rPr lang="ru-RU" sz="1400" dirty="0" err="1"/>
              <a:t>Мокап</a:t>
            </a:r>
            <a:r>
              <a:rPr lang="ru-RU" sz="1400" dirty="0"/>
              <a:t>" – это узкоспециальный термин, которым пользуются в основном дизайнеры. В прямом значении слово </a:t>
            </a:r>
            <a:r>
              <a:rPr lang="ru-RU" sz="1400" dirty="0" err="1"/>
              <a:t>мокап</a:t>
            </a:r>
            <a:r>
              <a:rPr lang="ru-RU" sz="1400" dirty="0"/>
              <a:t> означает </a:t>
            </a:r>
            <a:r>
              <a:rPr lang="ru-RU" sz="1400" dirty="0" smtClean="0"/>
              <a:t>макет.</a:t>
            </a:r>
            <a:r>
              <a:rPr lang="ru-RU" sz="1400" dirty="0"/>
              <a:t> </a:t>
            </a:r>
            <a:r>
              <a:rPr lang="ru-RU" sz="1400" dirty="0" err="1"/>
              <a:t>Мокапы</a:t>
            </a:r>
            <a:r>
              <a:rPr lang="ru-RU" sz="1400" dirty="0"/>
              <a:t> нужны профессиональным дизайнерам, </a:t>
            </a:r>
            <a:r>
              <a:rPr lang="ru-RU" sz="1400" dirty="0" err="1"/>
              <a:t>фрилансерам</a:t>
            </a:r>
            <a:r>
              <a:rPr lang="ru-RU" sz="1400" dirty="0"/>
              <a:t>, художникам, которые трудятся на заказ и создают удивительно красивые работы. Позже они презентуются клиенту в лучшем виде. </a:t>
            </a:r>
            <a:endParaRPr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158" y="1822241"/>
            <a:ext cx="4363532" cy="2530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45" grpId="0" build="p"/>
    </p:bld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651</Words>
  <Application>Microsoft Office PowerPoint</Application>
  <PresentationFormat>Экран (16:9)</PresentationFormat>
  <Paragraphs>43</Paragraphs>
  <Slides>15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Lato</vt:lpstr>
      <vt:lpstr>Arial</vt:lpstr>
      <vt:lpstr>Raleway</vt:lpstr>
      <vt:lpstr>Streamline</vt:lpstr>
      <vt:lpstr>Немного о Web-дизайне</vt:lpstr>
      <vt:lpstr>Что же такое Web-дизайн?</vt:lpstr>
      <vt:lpstr>Стоимость веб-сайта составляет от 500 до 5000 долларов. Если вы удивлены этому, то попробуйте представить, сколько работы должен выполнить веб-дизайнер.</vt:lpstr>
      <vt:lpstr>Роль веб-дизайна</vt:lpstr>
      <vt:lpstr>Задачи веб-дизайна</vt:lpstr>
      <vt:lpstr>Примеры сайтов с продуманным дизайном</vt:lpstr>
      <vt:lpstr>Этапы веб-дизайна</vt:lpstr>
      <vt:lpstr>Техническое задание</vt:lpstr>
      <vt:lpstr>Mockup сайта</vt:lpstr>
      <vt:lpstr>Подбор цветов</vt:lpstr>
      <vt:lpstr>Подбор шрифтов</vt:lpstr>
      <vt:lpstr>Адаптивность сайта</vt:lpstr>
      <vt:lpstr>Можно ли быстро научиться веб-дизайну и заработать на нем?</vt:lpstr>
      <vt:lpstr>Презентация PowerPoint</vt:lpstr>
      <vt:lpstr>Источники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Web-дизайн</dc:title>
  <dc:creator>k111</dc:creator>
  <cp:lastModifiedBy>k111</cp:lastModifiedBy>
  <cp:revision>21</cp:revision>
  <dcterms:modified xsi:type="dcterms:W3CDTF">2019-03-18T11:55:44Z</dcterms:modified>
</cp:coreProperties>
</file>